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63" r:id="rId5"/>
    <p:sldId id="264" r:id="rId6"/>
    <p:sldId id="265" r:id="rId7"/>
    <p:sldId id="262" r:id="rId8"/>
    <p:sldId id="266" r:id="rId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155791-AC40-2F43-4ABB-C03610CC56E4}" v="106" dt="2024-12-05T21:56:37.439"/>
    <p1510:client id="{B4D2D069-FD68-24D4-043F-27808742E9B3}" v="14" dt="2024-12-05T18:13:05.085"/>
    <p1510:client id="{BC730E86-DA6C-12DF-05BB-A302418043F2}" v="1078" dt="2024-12-05T17:30:59.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ECE62-A932-4E00-9F29-E434B3E74973}" type="datetimeFigureOut">
              <a:t>05/12/2024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30C6D-A775-4457-B9E1-62E9B229C810}" type="slidenum">
              <a:t>‹nº›</a:t>
            </a:fld>
            <a:endParaRPr lang="pt-BR"/>
          </a:p>
        </p:txBody>
      </p:sp>
    </p:spTree>
    <p:extLst>
      <p:ext uri="{BB962C8B-B14F-4D97-AF65-F5344CB8AC3E}">
        <p14:creationId xmlns:p14="http://schemas.microsoft.com/office/powerpoint/2010/main" val="3091029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Because the plants can root runners into the soil without being obstructed by black plastic. We believe this natural rooting process will enhance the overall growth and yield of the plants.</a:t>
            </a:r>
            <a:endParaRPr lang="pt-BR"/>
          </a:p>
        </p:txBody>
      </p:sp>
      <p:sp>
        <p:nvSpPr>
          <p:cNvPr id="4" name="Espaço Reservado para Número de Slide 3"/>
          <p:cNvSpPr>
            <a:spLocks noGrp="1"/>
          </p:cNvSpPr>
          <p:nvPr>
            <p:ph type="sldNum" sz="quarter" idx="5"/>
          </p:nvPr>
        </p:nvSpPr>
        <p:spPr/>
        <p:txBody>
          <a:bodyPr/>
          <a:lstStyle/>
          <a:p>
            <a:fld id="{D2030C6D-A775-4457-B9E1-62E9B229C810}" type="slidenum">
              <a:t>2</a:t>
            </a:fld>
            <a:endParaRPr lang="pt-BR"/>
          </a:p>
        </p:txBody>
      </p:sp>
    </p:spTree>
    <p:extLst>
      <p:ext uri="{BB962C8B-B14F-4D97-AF65-F5344CB8AC3E}">
        <p14:creationId xmlns:p14="http://schemas.microsoft.com/office/powerpoint/2010/main" val="249788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de-D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05.12.2024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8776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05.12.2024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74658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endParaRPr lang="de-DE"/>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05.12.2024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130639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05.12.2024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400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de-DE"/>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F0E51C7C-CEA3-4CAA-BE4B-344879E7C377}" type="datetimeFigureOut">
              <a:rPr lang="de-DE" smtClean="0"/>
              <a:t>05.12.2024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78137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Data 4"/>
          <p:cNvSpPr>
            <a:spLocks noGrp="1"/>
          </p:cNvSpPr>
          <p:nvPr>
            <p:ph type="dt" sz="half" idx="10"/>
          </p:nvPr>
        </p:nvSpPr>
        <p:spPr/>
        <p:txBody>
          <a:bodyPr/>
          <a:lstStyle/>
          <a:p>
            <a:fld id="{F0E51C7C-CEA3-4CAA-BE4B-344879E7C377}" type="datetimeFigureOut">
              <a:rPr lang="de-DE" smtClean="0"/>
              <a:t>05.12.2024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12461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endParaRPr lang="de-DE"/>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7" name="Espaço Reservado para Data 6"/>
          <p:cNvSpPr>
            <a:spLocks noGrp="1"/>
          </p:cNvSpPr>
          <p:nvPr>
            <p:ph type="dt" sz="half" idx="10"/>
          </p:nvPr>
        </p:nvSpPr>
        <p:spPr/>
        <p:txBody>
          <a:bodyPr/>
          <a:lstStyle/>
          <a:p>
            <a:fld id="{F0E51C7C-CEA3-4CAA-BE4B-344879E7C377}" type="datetimeFigureOut">
              <a:rPr lang="de-DE" smtClean="0"/>
              <a:t>05.12.2024</a:t>
            </a:fld>
            <a:endParaRPr lang="de-DE"/>
          </a:p>
        </p:txBody>
      </p:sp>
      <p:sp>
        <p:nvSpPr>
          <p:cNvPr id="8" name="Espaço Reservado para Rodapé 7"/>
          <p:cNvSpPr>
            <a:spLocks noGrp="1"/>
          </p:cNvSpPr>
          <p:nvPr>
            <p:ph type="ftr" sz="quarter" idx="11"/>
          </p:nvPr>
        </p:nvSpPr>
        <p:spPr/>
        <p:txBody>
          <a:bodyPr/>
          <a:lstStyle/>
          <a:p>
            <a:endParaRPr lang="de-DE"/>
          </a:p>
        </p:txBody>
      </p:sp>
      <p:sp>
        <p:nvSpPr>
          <p:cNvPr id="9" name="Espaço Reservado para Número de Slide 8"/>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6944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Data 2"/>
          <p:cNvSpPr>
            <a:spLocks noGrp="1"/>
          </p:cNvSpPr>
          <p:nvPr>
            <p:ph type="dt" sz="half" idx="10"/>
          </p:nvPr>
        </p:nvSpPr>
        <p:spPr/>
        <p:txBody>
          <a:bodyPr/>
          <a:lstStyle/>
          <a:p>
            <a:fld id="{F0E51C7C-CEA3-4CAA-BE4B-344879E7C377}" type="datetimeFigureOut">
              <a:rPr lang="de-DE" smtClean="0"/>
              <a:t>05.12.2024</a:t>
            </a:fld>
            <a:endParaRPr lang="de-DE"/>
          </a:p>
        </p:txBody>
      </p:sp>
      <p:sp>
        <p:nvSpPr>
          <p:cNvPr id="4" name="Espaço Reservado para Rodapé 3"/>
          <p:cNvSpPr>
            <a:spLocks noGrp="1"/>
          </p:cNvSpPr>
          <p:nvPr>
            <p:ph type="ftr" sz="quarter" idx="11"/>
          </p:nvPr>
        </p:nvSpPr>
        <p:spPr/>
        <p:txBody>
          <a:bodyPr/>
          <a:lstStyle/>
          <a:p>
            <a:endParaRPr lang="de-DE"/>
          </a:p>
        </p:txBody>
      </p:sp>
      <p:sp>
        <p:nvSpPr>
          <p:cNvPr id="5" name="Espaço Reservado para Número de Slide 4"/>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0853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F0E51C7C-CEA3-4CAA-BE4B-344879E7C377}" type="datetimeFigureOut">
              <a:rPr lang="de-DE" smtClean="0"/>
              <a:t>05.12.2024</a:t>
            </a:fld>
            <a:endParaRPr lang="de-DE"/>
          </a:p>
        </p:txBody>
      </p:sp>
      <p:sp>
        <p:nvSpPr>
          <p:cNvPr id="3" name="Espaço Reservado para Rodapé 2"/>
          <p:cNvSpPr>
            <a:spLocks noGrp="1"/>
          </p:cNvSpPr>
          <p:nvPr>
            <p:ph type="ftr" sz="quarter" idx="11"/>
          </p:nvPr>
        </p:nvSpPr>
        <p:spPr/>
        <p:txBody>
          <a:bodyPr/>
          <a:lstStyle/>
          <a:p>
            <a:endParaRPr lang="de-DE"/>
          </a:p>
        </p:txBody>
      </p:sp>
      <p:sp>
        <p:nvSpPr>
          <p:cNvPr id="4" name="Espaço Reservado para Número de Slide 3"/>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578281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05.12.2024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1783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05.12.2024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4556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de-DE"/>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E51C7C-CEA3-4CAA-BE4B-344879E7C377}" type="datetimeFigureOut">
              <a:rPr lang="de-DE" smtClean="0"/>
              <a:t>05.12.2024</a:t>
            </a:fld>
            <a:endParaRPr lang="de-DE"/>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4FE2FE-B55E-4328-8F5C-2CEB8781A47B}" type="slidenum">
              <a:rPr lang="de-DE" smtClean="0"/>
              <a:t>‹nº›</a:t>
            </a:fld>
            <a:endParaRPr lang="de-DE"/>
          </a:p>
        </p:txBody>
      </p:sp>
    </p:spTree>
    <p:extLst>
      <p:ext uri="{BB962C8B-B14F-4D97-AF65-F5344CB8AC3E}">
        <p14:creationId xmlns:p14="http://schemas.microsoft.com/office/powerpoint/2010/main" val="2675746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4" descr="Morangos em uma cesta">
            <a:extLst>
              <a:ext uri="{FF2B5EF4-FFF2-40B4-BE49-F238E27FC236}">
                <a16:creationId xmlns:a16="http://schemas.microsoft.com/office/drawing/2014/main" id="{4C1CDEA8-0D6E-E289-7A98-AE903E32E386}"/>
              </a:ext>
            </a:extLst>
          </p:cNvPr>
          <p:cNvPicPr>
            <a:picLocks noChangeAspect="1"/>
          </p:cNvPicPr>
          <p:nvPr/>
        </p:nvPicPr>
        <p:blipFill>
          <a:blip r:embed="rId2">
            <a:alphaModFix amt="60000"/>
          </a:blip>
          <a:srcRect t="17119" r="-2" b="11282"/>
          <a:stretch/>
        </p:blipFill>
        <p:spPr>
          <a:xfrm>
            <a:off x="-1" y="10"/>
            <a:ext cx="12192001" cy="6857990"/>
          </a:xfrm>
          <a:prstGeom prst="rect">
            <a:avLst/>
          </a:prstGeom>
        </p:spPr>
      </p:pic>
      <p:sp>
        <p:nvSpPr>
          <p:cNvPr id="2" name="Título 1"/>
          <p:cNvSpPr>
            <a:spLocks noGrp="1"/>
          </p:cNvSpPr>
          <p:nvPr>
            <p:ph type="ctrTitle"/>
          </p:nvPr>
        </p:nvSpPr>
        <p:spPr>
          <a:xfrm>
            <a:off x="838200" y="914402"/>
            <a:ext cx="10515600" cy="2985923"/>
          </a:xfrm>
        </p:spPr>
        <p:txBody>
          <a:bodyPr>
            <a:normAutofit/>
          </a:bodyPr>
          <a:lstStyle/>
          <a:p>
            <a:r>
              <a:rPr lang="de-DE" sz="5200" dirty="0">
                <a:solidFill>
                  <a:srgbClr val="FFFFFF"/>
                </a:solidFill>
                <a:ea typeface="+mj-lt"/>
                <a:cs typeface="+mj-lt"/>
              </a:rPr>
              <a:t>Impact </a:t>
            </a:r>
            <a:r>
              <a:rPr lang="de-DE" sz="5200" err="1">
                <a:solidFill>
                  <a:srgbClr val="FFFFFF"/>
                </a:solidFill>
                <a:ea typeface="+mj-lt"/>
                <a:cs typeface="+mj-lt"/>
              </a:rPr>
              <a:t>of</a:t>
            </a:r>
            <a:r>
              <a:rPr lang="de-DE" sz="5200">
                <a:solidFill>
                  <a:srgbClr val="FFFFFF"/>
                </a:solidFill>
                <a:ea typeface="+mj-lt"/>
                <a:cs typeface="+mj-lt"/>
              </a:rPr>
              <a:t> Mulch on Strawberry Production</a:t>
            </a:r>
            <a:endParaRPr lang="de-DE" sz="5200">
              <a:solidFill>
                <a:srgbClr val="FFFFFF"/>
              </a:solidFill>
            </a:endParaRPr>
          </a:p>
        </p:txBody>
      </p:sp>
      <p:sp>
        <p:nvSpPr>
          <p:cNvPr id="3" name="Subtítulo 2"/>
          <p:cNvSpPr>
            <a:spLocks noGrp="1"/>
          </p:cNvSpPr>
          <p:nvPr>
            <p:ph type="subTitle" idx="1"/>
          </p:nvPr>
        </p:nvSpPr>
        <p:spPr>
          <a:xfrm>
            <a:off x="838200" y="4072040"/>
            <a:ext cx="10515600" cy="622311"/>
          </a:xfrm>
        </p:spPr>
        <p:txBody>
          <a:bodyPr vert="horz" lIns="91440" tIns="45720" rIns="91440" bIns="45720" rtlCol="0" anchor="t">
            <a:normAutofit/>
          </a:bodyPr>
          <a:lstStyle/>
          <a:p>
            <a:r>
              <a:rPr lang="de-DE" dirty="0">
                <a:solidFill>
                  <a:srgbClr val="FFFFFF"/>
                </a:solidFill>
                <a:ea typeface="+mn-lt"/>
                <a:cs typeface="+mn-lt"/>
              </a:rPr>
              <a:t>"A Statistical </a:t>
            </a:r>
            <a:r>
              <a:rPr lang="de-DE" dirty="0" err="1">
                <a:solidFill>
                  <a:srgbClr val="FFFFFF"/>
                </a:solidFill>
                <a:ea typeface="+mn-lt"/>
                <a:cs typeface="+mn-lt"/>
              </a:rPr>
              <a:t>Comparison</a:t>
            </a:r>
            <a:r>
              <a:rPr lang="de-DE" dirty="0">
                <a:solidFill>
                  <a:srgbClr val="FFFFFF"/>
                </a:solidFill>
                <a:ea typeface="+mn-lt"/>
                <a:cs typeface="+mn-lt"/>
              </a:rPr>
              <a:t> </a:t>
            </a:r>
            <a:r>
              <a:rPr lang="de-DE" dirty="0" err="1">
                <a:solidFill>
                  <a:srgbClr val="FFFFFF"/>
                </a:solidFill>
                <a:ea typeface="+mn-lt"/>
                <a:cs typeface="+mn-lt"/>
              </a:rPr>
              <a:t>of</a:t>
            </a:r>
            <a:r>
              <a:rPr lang="de-DE" dirty="0">
                <a:solidFill>
                  <a:srgbClr val="FFFFFF"/>
                </a:solidFill>
                <a:ea typeface="+mn-lt"/>
                <a:cs typeface="+mn-lt"/>
              </a:rPr>
              <a:t> </a:t>
            </a:r>
            <a:r>
              <a:rPr lang="de-DE" dirty="0" err="1">
                <a:solidFill>
                  <a:srgbClr val="FFFFFF"/>
                </a:solidFill>
                <a:ea typeface="+mn-lt"/>
                <a:cs typeface="+mn-lt"/>
              </a:rPr>
              <a:t>Yield</a:t>
            </a:r>
            <a:r>
              <a:rPr lang="de-DE" dirty="0">
                <a:solidFill>
                  <a:srgbClr val="FFFFFF"/>
                </a:solidFill>
                <a:ea typeface="+mn-lt"/>
                <a:cs typeface="+mn-lt"/>
              </a:rPr>
              <a:t> Performance"</a:t>
            </a:r>
            <a:endParaRPr lang="pt-BR" dirty="0">
              <a:solidFill>
                <a:srgbClr val="000000"/>
              </a:solidFill>
              <a:ea typeface="+mn-lt"/>
              <a:cs typeface="+mn-lt"/>
            </a:endParaRPr>
          </a:p>
          <a:p>
            <a:endParaRPr lang="de-DE" dirty="0">
              <a:solidFill>
                <a:srgbClr val="FFFFFF"/>
              </a:solidFill>
            </a:endParaRPr>
          </a:p>
        </p:txBody>
      </p:sp>
      <p:sp>
        <p:nvSpPr>
          <p:cNvPr id="4" name="CaixaDeTexto 3">
            <a:extLst>
              <a:ext uri="{FF2B5EF4-FFF2-40B4-BE49-F238E27FC236}">
                <a16:creationId xmlns:a16="http://schemas.microsoft.com/office/drawing/2014/main" id="{8099483A-898D-42A5-9B44-B2FEC09AFA77}"/>
              </a:ext>
            </a:extLst>
          </p:cNvPr>
          <p:cNvSpPr txBox="1"/>
          <p:nvPr/>
        </p:nvSpPr>
        <p:spPr>
          <a:xfrm>
            <a:off x="839059" y="5327878"/>
            <a:ext cx="4558413" cy="720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de-DE" dirty="0">
                <a:solidFill>
                  <a:srgbClr val="FFFFFF"/>
                </a:solidFill>
              </a:rPr>
              <a:t>Kevin </a:t>
            </a:r>
            <a:r>
              <a:rPr lang="de-DE" dirty="0" err="1">
                <a:solidFill>
                  <a:srgbClr val="FFFFFF"/>
                </a:solidFill>
              </a:rPr>
              <a:t>Fantinatti</a:t>
            </a:r>
            <a:r>
              <a:rPr lang="de-DE" dirty="0">
                <a:solidFill>
                  <a:srgbClr val="FFFFFF"/>
                </a:solidFill>
              </a:rPr>
              <a:t> – MS Student Ag. Sciences</a:t>
            </a:r>
            <a:endParaRPr lang="en-US" dirty="0"/>
          </a:p>
          <a:p>
            <a:pPr>
              <a:lnSpc>
                <a:spcPct val="90000"/>
              </a:lnSpc>
              <a:spcBef>
                <a:spcPts val="1000"/>
              </a:spcBef>
            </a:pPr>
            <a:r>
              <a:rPr lang="de-DE" dirty="0">
                <a:solidFill>
                  <a:srgbClr val="FFFFFF"/>
                </a:solidFill>
              </a:rPr>
              <a:t>University </a:t>
            </a:r>
            <a:r>
              <a:rPr lang="de-DE" dirty="0" err="1">
                <a:solidFill>
                  <a:srgbClr val="FFFFFF"/>
                </a:solidFill>
              </a:rPr>
              <a:t>of</a:t>
            </a:r>
            <a:r>
              <a:rPr lang="de-DE" dirty="0">
                <a:solidFill>
                  <a:srgbClr val="FFFFFF"/>
                </a:solidFill>
              </a:rPr>
              <a:t> New Hampshire</a:t>
            </a:r>
            <a:endParaRPr lang="pt-BR" dirty="0"/>
          </a:p>
        </p:txBody>
      </p:sp>
    </p:spTree>
    <p:extLst>
      <p:ext uri="{BB962C8B-B14F-4D97-AF65-F5344CB8AC3E}">
        <p14:creationId xmlns:p14="http://schemas.microsoft.com/office/powerpoint/2010/main" val="2210866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A83217-AAD6-2778-7B63-26F3665BCB93}"/>
              </a:ext>
            </a:extLst>
          </p:cNvPr>
          <p:cNvSpPr>
            <a:spLocks noGrp="1"/>
          </p:cNvSpPr>
          <p:nvPr>
            <p:ph type="title"/>
          </p:nvPr>
        </p:nvSpPr>
        <p:spPr>
          <a:xfrm>
            <a:off x="761800" y="762001"/>
            <a:ext cx="5334197" cy="1708242"/>
          </a:xfrm>
        </p:spPr>
        <p:txBody>
          <a:bodyPr anchor="ctr">
            <a:normAutofit/>
          </a:bodyPr>
          <a:lstStyle/>
          <a:p>
            <a:r>
              <a:rPr lang="pt-BR" sz="4000"/>
              <a:t>Overview</a:t>
            </a:r>
          </a:p>
        </p:txBody>
      </p:sp>
      <p:sp>
        <p:nvSpPr>
          <p:cNvPr id="3" name="Espaço Reservado para Conteúdo 2">
            <a:extLst>
              <a:ext uri="{FF2B5EF4-FFF2-40B4-BE49-F238E27FC236}">
                <a16:creationId xmlns:a16="http://schemas.microsoft.com/office/drawing/2014/main" id="{62C71A05-3DE8-7AE5-A24F-BC8F3837D7CA}"/>
              </a:ext>
            </a:extLst>
          </p:cNvPr>
          <p:cNvSpPr>
            <a:spLocks noGrp="1"/>
          </p:cNvSpPr>
          <p:nvPr>
            <p:ph idx="1"/>
          </p:nvPr>
        </p:nvSpPr>
        <p:spPr>
          <a:xfrm>
            <a:off x="761800" y="2470244"/>
            <a:ext cx="5334197" cy="3769835"/>
          </a:xfrm>
        </p:spPr>
        <p:txBody>
          <a:bodyPr vert="horz" lIns="91440" tIns="45720" rIns="91440" bIns="45720" rtlCol="0" anchor="ctr">
            <a:normAutofit/>
          </a:bodyPr>
          <a:lstStyle/>
          <a:p>
            <a:pPr marL="0" indent="0">
              <a:buNone/>
            </a:pPr>
            <a:r>
              <a:rPr lang="pt-BR" sz="2000" dirty="0" err="1"/>
              <a:t>Three</a:t>
            </a:r>
            <a:r>
              <a:rPr lang="pt-BR" sz="2000" dirty="0"/>
              <a:t> </a:t>
            </a:r>
            <a:r>
              <a:rPr lang="pt-BR" sz="2000" dirty="0" err="1"/>
              <a:t>Varieties</a:t>
            </a:r>
            <a:r>
              <a:rPr lang="pt-BR" sz="2000" dirty="0"/>
              <a:t>: Wendy (W), </a:t>
            </a:r>
            <a:r>
              <a:rPr lang="pt-BR" sz="2000" dirty="0" err="1"/>
              <a:t>Allstar</a:t>
            </a:r>
            <a:r>
              <a:rPr lang="pt-BR" sz="2000" dirty="0"/>
              <a:t> (A), Valley </a:t>
            </a:r>
            <a:r>
              <a:rPr lang="pt-BR" sz="2000" dirty="0" err="1"/>
              <a:t>Sunset</a:t>
            </a:r>
            <a:r>
              <a:rPr lang="pt-BR" sz="2000" dirty="0"/>
              <a:t> (VS)</a:t>
            </a:r>
            <a:endParaRPr lang="pt-BR" dirty="0"/>
          </a:p>
          <a:p>
            <a:pPr marL="0" indent="0">
              <a:buNone/>
            </a:pPr>
            <a:r>
              <a:rPr lang="pt-BR" sz="2000" dirty="0" err="1"/>
              <a:t>Treatments</a:t>
            </a:r>
            <a:r>
              <a:rPr lang="pt-BR" sz="2000" dirty="0"/>
              <a:t>: </a:t>
            </a:r>
            <a:r>
              <a:rPr lang="pt-BR" sz="2000" dirty="0" err="1"/>
              <a:t>Straw</a:t>
            </a:r>
            <a:r>
              <a:rPr lang="pt-BR" sz="2000" dirty="0"/>
              <a:t> </a:t>
            </a:r>
            <a:r>
              <a:rPr lang="pt-BR" sz="2000" dirty="0" err="1"/>
              <a:t>Mulch</a:t>
            </a:r>
            <a:r>
              <a:rPr lang="pt-BR" sz="2000" dirty="0"/>
              <a:t> x Plastic </a:t>
            </a:r>
            <a:r>
              <a:rPr lang="pt-BR" sz="2000" dirty="0" err="1"/>
              <a:t>Mulch</a:t>
            </a:r>
            <a:endParaRPr lang="pt-BR" sz="2000" dirty="0"/>
          </a:p>
          <a:p>
            <a:pPr marL="0" indent="0">
              <a:buNone/>
            </a:pPr>
            <a:endParaRPr lang="pt-BR" sz="2000" dirty="0"/>
          </a:p>
          <a:p>
            <a:pPr marL="0" indent="0">
              <a:buNone/>
            </a:pPr>
            <a:r>
              <a:rPr lang="pt-BR" sz="2000" dirty="0" err="1"/>
              <a:t>Objective</a:t>
            </a:r>
            <a:r>
              <a:rPr lang="pt-BR" sz="2000" dirty="0"/>
              <a:t>: </a:t>
            </a:r>
            <a:r>
              <a:rPr lang="pt-BR" sz="2000" dirty="0" err="1"/>
              <a:t>Evaluate</a:t>
            </a:r>
            <a:r>
              <a:rPr lang="pt-BR" sz="2000" dirty="0"/>
              <a:t> </a:t>
            </a:r>
            <a:r>
              <a:rPr lang="pt-BR" sz="2000" dirty="0" err="1"/>
              <a:t>the</a:t>
            </a:r>
            <a:r>
              <a:rPr lang="pt-BR" sz="2000" dirty="0"/>
              <a:t> </a:t>
            </a:r>
            <a:r>
              <a:rPr lang="pt-BR" sz="2000" dirty="0" err="1"/>
              <a:t>effects</a:t>
            </a:r>
            <a:r>
              <a:rPr lang="pt-BR" sz="2000" dirty="0"/>
              <a:t> </a:t>
            </a:r>
            <a:r>
              <a:rPr lang="pt-BR" sz="2000" dirty="0" err="1"/>
              <a:t>of</a:t>
            </a:r>
            <a:r>
              <a:rPr lang="pt-BR" sz="2000" dirty="0"/>
              <a:t> </a:t>
            </a:r>
            <a:r>
              <a:rPr lang="pt-BR" sz="2000" dirty="0" err="1"/>
              <a:t>straw</a:t>
            </a:r>
            <a:r>
              <a:rPr lang="pt-BR" sz="2000" dirty="0"/>
              <a:t> </a:t>
            </a:r>
            <a:r>
              <a:rPr lang="pt-BR" sz="2000" dirty="0" err="1"/>
              <a:t>mulch</a:t>
            </a:r>
            <a:r>
              <a:rPr lang="pt-BR" sz="2000" dirty="0"/>
              <a:t> </a:t>
            </a:r>
            <a:r>
              <a:rPr lang="pt-BR" sz="2000" dirty="0" err="1"/>
              <a:t>on</a:t>
            </a:r>
            <a:r>
              <a:rPr lang="pt-BR" sz="2000" dirty="0"/>
              <a:t> </a:t>
            </a:r>
            <a:r>
              <a:rPr lang="pt-BR" sz="2000" dirty="0" err="1"/>
              <a:t>three</a:t>
            </a:r>
            <a:r>
              <a:rPr lang="pt-BR" sz="2000" dirty="0"/>
              <a:t> </a:t>
            </a:r>
            <a:r>
              <a:rPr lang="pt-BR" sz="2000" dirty="0" err="1"/>
              <a:t>strawberry</a:t>
            </a:r>
            <a:r>
              <a:rPr lang="pt-BR" sz="2000" dirty="0"/>
              <a:t> </a:t>
            </a:r>
            <a:r>
              <a:rPr lang="pt-BR" sz="2000" dirty="0" err="1"/>
              <a:t>varieties</a:t>
            </a:r>
            <a:r>
              <a:rPr lang="pt-BR" sz="2000" dirty="0"/>
              <a:t> </a:t>
            </a:r>
            <a:r>
              <a:rPr lang="pt-BR" sz="2000" dirty="0" err="1"/>
              <a:t>crop</a:t>
            </a:r>
            <a:r>
              <a:rPr lang="pt-BR" sz="2000" dirty="0"/>
              <a:t> </a:t>
            </a:r>
            <a:r>
              <a:rPr lang="pt-BR" sz="2000" dirty="0" err="1"/>
              <a:t>yield</a:t>
            </a:r>
            <a:r>
              <a:rPr lang="pt-BR" sz="2000" dirty="0"/>
              <a:t>.</a:t>
            </a:r>
            <a:endParaRPr lang="pt-BR"/>
          </a:p>
          <a:p>
            <a:pPr marL="0" indent="0">
              <a:buNone/>
            </a:pPr>
            <a:endParaRPr lang="pt-BR" sz="2000" dirty="0"/>
          </a:p>
          <a:p>
            <a:pPr marL="0" indent="0">
              <a:buNone/>
            </a:pPr>
            <a:r>
              <a:rPr lang="pt-BR" sz="2000" dirty="0" err="1"/>
              <a:t>Hypothesis</a:t>
            </a:r>
            <a:r>
              <a:rPr lang="pt-BR" sz="2000" dirty="0"/>
              <a:t>: "</a:t>
            </a:r>
            <a:r>
              <a:rPr lang="pt-BR" sz="2000" dirty="0" err="1">
                <a:ea typeface="+mn-lt"/>
                <a:cs typeface="+mn-lt"/>
              </a:rPr>
              <a:t>Strawberry</a:t>
            </a:r>
            <a:r>
              <a:rPr lang="pt-BR" sz="2000" dirty="0">
                <a:ea typeface="+mn-lt"/>
                <a:cs typeface="+mn-lt"/>
              </a:rPr>
              <a:t> </a:t>
            </a:r>
            <a:r>
              <a:rPr lang="pt-BR" sz="2000" dirty="0" err="1">
                <a:ea typeface="+mn-lt"/>
                <a:cs typeface="+mn-lt"/>
              </a:rPr>
              <a:t>varieties</a:t>
            </a:r>
            <a:r>
              <a:rPr lang="pt-BR" sz="2000" dirty="0">
                <a:ea typeface="+mn-lt"/>
                <a:cs typeface="+mn-lt"/>
              </a:rPr>
              <a:t> </a:t>
            </a:r>
            <a:r>
              <a:rPr lang="pt-BR" sz="2000" dirty="0" err="1">
                <a:ea typeface="+mn-lt"/>
                <a:cs typeface="+mn-lt"/>
              </a:rPr>
              <a:t>under</a:t>
            </a:r>
            <a:r>
              <a:rPr lang="pt-BR" sz="2000" dirty="0">
                <a:ea typeface="+mn-lt"/>
                <a:cs typeface="+mn-lt"/>
              </a:rPr>
              <a:t> </a:t>
            </a:r>
            <a:r>
              <a:rPr lang="pt-BR" sz="2000" dirty="0" err="1">
                <a:ea typeface="+mn-lt"/>
                <a:cs typeface="+mn-lt"/>
              </a:rPr>
              <a:t>straw</a:t>
            </a:r>
            <a:r>
              <a:rPr lang="pt-BR" sz="2000" dirty="0">
                <a:ea typeface="+mn-lt"/>
                <a:cs typeface="+mn-lt"/>
              </a:rPr>
              <a:t> </a:t>
            </a:r>
            <a:r>
              <a:rPr lang="pt-BR" sz="2000" dirty="0" err="1">
                <a:ea typeface="+mn-lt"/>
                <a:cs typeface="+mn-lt"/>
              </a:rPr>
              <a:t>mulch</a:t>
            </a:r>
            <a:r>
              <a:rPr lang="pt-BR" sz="2000" dirty="0">
                <a:ea typeface="+mn-lt"/>
                <a:cs typeface="+mn-lt"/>
              </a:rPr>
              <a:t> </a:t>
            </a:r>
            <a:r>
              <a:rPr lang="pt-BR" sz="2000" dirty="0" err="1">
                <a:ea typeface="+mn-lt"/>
                <a:cs typeface="+mn-lt"/>
              </a:rPr>
              <a:t>treatment</a:t>
            </a:r>
            <a:r>
              <a:rPr lang="pt-BR" sz="2000" dirty="0">
                <a:ea typeface="+mn-lt"/>
                <a:cs typeface="+mn-lt"/>
              </a:rPr>
              <a:t> </a:t>
            </a:r>
            <a:r>
              <a:rPr lang="pt-BR" sz="2000" dirty="0" err="1">
                <a:ea typeface="+mn-lt"/>
                <a:cs typeface="+mn-lt"/>
              </a:rPr>
              <a:t>will</a:t>
            </a:r>
            <a:r>
              <a:rPr lang="pt-BR" sz="2000" dirty="0">
                <a:ea typeface="+mn-lt"/>
                <a:cs typeface="+mn-lt"/>
              </a:rPr>
              <a:t> </a:t>
            </a:r>
            <a:r>
              <a:rPr lang="pt-BR" sz="2000" dirty="0" err="1">
                <a:ea typeface="+mn-lt"/>
                <a:cs typeface="+mn-lt"/>
              </a:rPr>
              <a:t>produce</a:t>
            </a:r>
            <a:r>
              <a:rPr lang="pt-BR" sz="2000" dirty="0">
                <a:ea typeface="+mn-lt"/>
                <a:cs typeface="+mn-lt"/>
              </a:rPr>
              <a:t> </a:t>
            </a:r>
            <a:r>
              <a:rPr lang="pt-BR" sz="2000" dirty="0" err="1">
                <a:ea typeface="+mn-lt"/>
                <a:cs typeface="+mn-lt"/>
              </a:rPr>
              <a:t>better</a:t>
            </a:r>
            <a:r>
              <a:rPr lang="pt-BR" sz="2000" dirty="0">
                <a:ea typeface="+mn-lt"/>
                <a:cs typeface="+mn-lt"/>
              </a:rPr>
              <a:t> </a:t>
            </a:r>
            <a:r>
              <a:rPr lang="pt-BR" sz="2000" dirty="0" err="1">
                <a:ea typeface="+mn-lt"/>
                <a:cs typeface="+mn-lt"/>
              </a:rPr>
              <a:t>results</a:t>
            </a:r>
            <a:r>
              <a:rPr lang="pt-BR" sz="2000" dirty="0">
                <a:ea typeface="+mn-lt"/>
                <a:cs typeface="+mn-lt"/>
              </a:rPr>
              <a:t> </a:t>
            </a:r>
            <a:r>
              <a:rPr lang="pt-BR" sz="2000" dirty="0" err="1">
                <a:ea typeface="+mn-lt"/>
                <a:cs typeface="+mn-lt"/>
              </a:rPr>
              <a:t>than</a:t>
            </a:r>
            <a:r>
              <a:rPr lang="pt-BR" sz="2000" dirty="0">
                <a:ea typeface="+mn-lt"/>
                <a:cs typeface="+mn-lt"/>
              </a:rPr>
              <a:t> </a:t>
            </a:r>
            <a:r>
              <a:rPr lang="pt-BR" sz="2000" dirty="0" err="1">
                <a:ea typeface="+mn-lt"/>
                <a:cs typeface="+mn-lt"/>
              </a:rPr>
              <a:t>plastic</a:t>
            </a:r>
            <a:r>
              <a:rPr lang="pt-BR" sz="2000" dirty="0">
                <a:ea typeface="+mn-lt"/>
                <a:cs typeface="+mn-lt"/>
              </a:rPr>
              <a:t> </a:t>
            </a:r>
            <a:r>
              <a:rPr lang="pt-BR" sz="2000" dirty="0" err="1">
                <a:ea typeface="+mn-lt"/>
                <a:cs typeface="+mn-lt"/>
              </a:rPr>
              <a:t>treatment</a:t>
            </a:r>
            <a:r>
              <a:rPr lang="pt-BR" sz="2000" dirty="0"/>
              <a:t>."</a:t>
            </a:r>
          </a:p>
          <a:p>
            <a:pPr marL="0" indent="0">
              <a:buNone/>
            </a:pPr>
            <a:endParaRPr lang="pt-BR" sz="2000" dirty="0"/>
          </a:p>
          <a:p>
            <a:pPr marL="0" indent="0">
              <a:buNone/>
            </a:pPr>
            <a:endParaRPr lang="pt-BR" sz="2000" dirty="0"/>
          </a:p>
        </p:txBody>
      </p:sp>
      <p:pic>
        <p:nvPicPr>
          <p:cNvPr id="4" name="Imagem 3" descr="Uma imagem contendo grama, ao ar livre, feno, em pé&#10;&#10;Descrição gerada automaticamente">
            <a:extLst>
              <a:ext uri="{FF2B5EF4-FFF2-40B4-BE49-F238E27FC236}">
                <a16:creationId xmlns:a16="http://schemas.microsoft.com/office/drawing/2014/main" id="{D596CACD-F006-0F0E-A07A-64DC31EA32BC}"/>
              </a:ext>
            </a:extLst>
          </p:cNvPr>
          <p:cNvPicPr>
            <a:picLocks noChangeAspect="1"/>
          </p:cNvPicPr>
          <p:nvPr/>
        </p:nvPicPr>
        <p:blipFill>
          <a:blip r:embed="rId3"/>
          <a:stretch>
            <a:fillRect/>
          </a:stretch>
        </p:blipFill>
        <p:spPr>
          <a:xfrm>
            <a:off x="6628254" y="2475119"/>
            <a:ext cx="2309724" cy="3180272"/>
          </a:xfrm>
          <a:prstGeom prst="rect">
            <a:avLst/>
          </a:prstGeom>
        </p:spPr>
      </p:pic>
      <p:pic>
        <p:nvPicPr>
          <p:cNvPr id="5" name="Imagem 4" descr="Uma imagem contendo ao ar livre, calçada, rua, pequeno&#10;&#10;Descrição gerada automaticamente">
            <a:extLst>
              <a:ext uri="{FF2B5EF4-FFF2-40B4-BE49-F238E27FC236}">
                <a16:creationId xmlns:a16="http://schemas.microsoft.com/office/drawing/2014/main" id="{227836CF-1AAB-ABE3-9F33-0749B3E4E366}"/>
              </a:ext>
            </a:extLst>
          </p:cNvPr>
          <p:cNvPicPr>
            <a:picLocks noChangeAspect="1"/>
          </p:cNvPicPr>
          <p:nvPr/>
        </p:nvPicPr>
        <p:blipFill>
          <a:blip r:embed="rId4"/>
          <a:stretch>
            <a:fillRect/>
          </a:stretch>
        </p:blipFill>
        <p:spPr>
          <a:xfrm>
            <a:off x="9326232" y="2478656"/>
            <a:ext cx="2381610" cy="3165895"/>
          </a:xfrm>
          <a:prstGeom prst="rect">
            <a:avLst/>
          </a:prstGeom>
        </p:spPr>
      </p:pic>
      <p:sp>
        <p:nvSpPr>
          <p:cNvPr id="6" name="CaixaDeTexto 5">
            <a:extLst>
              <a:ext uri="{FF2B5EF4-FFF2-40B4-BE49-F238E27FC236}">
                <a16:creationId xmlns:a16="http://schemas.microsoft.com/office/drawing/2014/main" id="{E3909B66-8FCB-52C6-68E7-6AE69BC2ACEA}"/>
              </a:ext>
            </a:extLst>
          </p:cNvPr>
          <p:cNvSpPr txBox="1"/>
          <p:nvPr/>
        </p:nvSpPr>
        <p:spPr>
          <a:xfrm>
            <a:off x="6826734" y="5727624"/>
            <a:ext cx="1927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Straw Mulch</a:t>
            </a:r>
          </a:p>
        </p:txBody>
      </p:sp>
      <p:sp>
        <p:nvSpPr>
          <p:cNvPr id="7" name="CaixaDeTexto 6">
            <a:extLst>
              <a:ext uri="{FF2B5EF4-FFF2-40B4-BE49-F238E27FC236}">
                <a16:creationId xmlns:a16="http://schemas.microsoft.com/office/drawing/2014/main" id="{2210AFF9-5DDE-9CA6-39E0-9B720E5B1FA4}"/>
              </a:ext>
            </a:extLst>
          </p:cNvPr>
          <p:cNvSpPr txBox="1"/>
          <p:nvPr/>
        </p:nvSpPr>
        <p:spPr>
          <a:xfrm>
            <a:off x="9716583" y="5727624"/>
            <a:ext cx="1582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Plastic Mulch</a:t>
            </a:r>
          </a:p>
        </p:txBody>
      </p:sp>
    </p:spTree>
    <p:extLst>
      <p:ext uri="{BB962C8B-B14F-4D97-AF65-F5344CB8AC3E}">
        <p14:creationId xmlns:p14="http://schemas.microsoft.com/office/powerpoint/2010/main" val="238828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bldP spid="3" grpId="1" build="p"/>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5A5D54D-FB46-45B6-6CF2-BCFEE9980FFA}"/>
              </a:ext>
            </a:extLst>
          </p:cNvPr>
          <p:cNvSpPr>
            <a:spLocks noGrp="1"/>
          </p:cNvSpPr>
          <p:nvPr>
            <p:ph type="title"/>
          </p:nvPr>
        </p:nvSpPr>
        <p:spPr>
          <a:xfrm>
            <a:off x="6401794" y="501651"/>
            <a:ext cx="4415934" cy="871877"/>
          </a:xfrm>
        </p:spPr>
        <p:txBody>
          <a:bodyPr anchor="b">
            <a:normAutofit/>
          </a:bodyPr>
          <a:lstStyle/>
          <a:p>
            <a:r>
              <a:rPr lang="pt-BR" sz="5600"/>
              <a:t>Data Analysis</a:t>
            </a:r>
          </a:p>
        </p:txBody>
      </p:sp>
      <p:sp>
        <p:nvSpPr>
          <p:cNvPr id="22"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Gráfico, Gráfico de barras&#10;&#10;Descrição gerada automaticamente">
            <a:extLst>
              <a:ext uri="{FF2B5EF4-FFF2-40B4-BE49-F238E27FC236}">
                <a16:creationId xmlns:a16="http://schemas.microsoft.com/office/drawing/2014/main" id="{B2A6C273-3FAC-AFAF-BE3B-F1E179153A9A}"/>
              </a:ext>
            </a:extLst>
          </p:cNvPr>
          <p:cNvPicPr>
            <a:picLocks noChangeAspect="1"/>
          </p:cNvPicPr>
          <p:nvPr/>
        </p:nvPicPr>
        <p:blipFill>
          <a:blip r:embed="rId2"/>
          <a:stretch>
            <a:fillRect/>
          </a:stretch>
        </p:blipFill>
        <p:spPr>
          <a:xfrm>
            <a:off x="371817" y="513810"/>
            <a:ext cx="5067167" cy="3740028"/>
          </a:xfrm>
          <a:prstGeom prst="rect">
            <a:avLst/>
          </a:prstGeom>
        </p:spPr>
      </p:pic>
      <p:sp>
        <p:nvSpPr>
          <p:cNvPr id="3" name="Espaço Reservado para Conteúdo 2">
            <a:extLst>
              <a:ext uri="{FF2B5EF4-FFF2-40B4-BE49-F238E27FC236}">
                <a16:creationId xmlns:a16="http://schemas.microsoft.com/office/drawing/2014/main" id="{321B8CCD-71DD-25CA-673A-B8C80D597134}"/>
              </a:ext>
            </a:extLst>
          </p:cNvPr>
          <p:cNvSpPr>
            <a:spLocks noGrp="1"/>
          </p:cNvSpPr>
          <p:nvPr>
            <p:ph idx="1"/>
          </p:nvPr>
        </p:nvSpPr>
        <p:spPr>
          <a:xfrm>
            <a:off x="6392583" y="2645922"/>
            <a:ext cx="4434721" cy="3710427"/>
          </a:xfrm>
        </p:spPr>
        <p:txBody>
          <a:bodyPr vert="horz" lIns="91440" tIns="45720" rIns="91440" bIns="45720" rtlCol="0" anchor="t">
            <a:normAutofit/>
          </a:bodyPr>
          <a:lstStyle/>
          <a:p>
            <a:r>
              <a:rPr lang="pt-BR" sz="2000" err="1">
                <a:solidFill>
                  <a:schemeClr val="tx1">
                    <a:alpha val="80000"/>
                  </a:schemeClr>
                </a:solidFill>
              </a:rPr>
              <a:t>All</a:t>
            </a:r>
            <a:r>
              <a:rPr lang="pt-BR" sz="2000" dirty="0">
                <a:solidFill>
                  <a:schemeClr val="tx1">
                    <a:alpha val="80000"/>
                  </a:schemeClr>
                </a:solidFill>
              </a:rPr>
              <a:t> </a:t>
            </a:r>
            <a:r>
              <a:rPr lang="pt-BR" sz="2000" err="1">
                <a:solidFill>
                  <a:schemeClr val="tx1">
                    <a:alpha val="80000"/>
                  </a:schemeClr>
                </a:solidFill>
              </a:rPr>
              <a:t>strawberry</a:t>
            </a:r>
            <a:r>
              <a:rPr lang="pt-BR" sz="2000" dirty="0">
                <a:solidFill>
                  <a:schemeClr val="tx1">
                    <a:alpha val="80000"/>
                  </a:schemeClr>
                </a:solidFill>
              </a:rPr>
              <a:t> </a:t>
            </a:r>
            <a:r>
              <a:rPr lang="pt-BR" sz="2000" err="1">
                <a:solidFill>
                  <a:schemeClr val="tx1">
                    <a:alpha val="80000"/>
                  </a:schemeClr>
                </a:solidFill>
              </a:rPr>
              <a:t>varieties</a:t>
            </a:r>
            <a:r>
              <a:rPr lang="pt-BR" sz="2000" dirty="0">
                <a:solidFill>
                  <a:schemeClr val="tx1">
                    <a:alpha val="80000"/>
                  </a:schemeClr>
                </a:solidFill>
              </a:rPr>
              <a:t> </a:t>
            </a:r>
            <a:r>
              <a:rPr lang="pt-BR" sz="2000" err="1">
                <a:solidFill>
                  <a:schemeClr val="tx1">
                    <a:alpha val="80000"/>
                  </a:schemeClr>
                </a:solidFill>
              </a:rPr>
              <a:t>perfomed</a:t>
            </a:r>
            <a:r>
              <a:rPr lang="pt-BR" sz="2000" dirty="0">
                <a:solidFill>
                  <a:schemeClr val="tx1">
                    <a:alpha val="80000"/>
                  </a:schemeClr>
                </a:solidFill>
              </a:rPr>
              <a:t> </a:t>
            </a:r>
            <a:r>
              <a:rPr lang="pt-BR" sz="2000" err="1">
                <a:solidFill>
                  <a:schemeClr val="tx1">
                    <a:alpha val="80000"/>
                  </a:schemeClr>
                </a:solidFill>
              </a:rPr>
              <a:t>better</a:t>
            </a:r>
            <a:r>
              <a:rPr lang="pt-BR" sz="2000" dirty="0">
                <a:solidFill>
                  <a:schemeClr val="tx1">
                    <a:alpha val="80000"/>
                  </a:schemeClr>
                </a:solidFill>
              </a:rPr>
              <a:t> </a:t>
            </a:r>
            <a:r>
              <a:rPr lang="pt-BR" sz="2000" err="1">
                <a:solidFill>
                  <a:schemeClr val="tx1">
                    <a:alpha val="80000"/>
                  </a:schemeClr>
                </a:solidFill>
              </a:rPr>
              <a:t>on</a:t>
            </a:r>
            <a:r>
              <a:rPr lang="pt-BR" sz="2000" dirty="0">
                <a:solidFill>
                  <a:schemeClr val="tx1">
                    <a:alpha val="80000"/>
                  </a:schemeClr>
                </a:solidFill>
              </a:rPr>
              <a:t> </a:t>
            </a:r>
            <a:r>
              <a:rPr lang="pt-BR" sz="2000" err="1">
                <a:solidFill>
                  <a:schemeClr val="tx1">
                    <a:alpha val="80000"/>
                  </a:schemeClr>
                </a:solidFill>
              </a:rPr>
              <a:t>Straw</a:t>
            </a:r>
            <a:r>
              <a:rPr lang="pt-BR" sz="2000" dirty="0">
                <a:solidFill>
                  <a:schemeClr val="tx1">
                    <a:alpha val="80000"/>
                  </a:schemeClr>
                </a:solidFill>
              </a:rPr>
              <a:t> </a:t>
            </a:r>
            <a:r>
              <a:rPr lang="pt-BR" sz="2000" err="1">
                <a:solidFill>
                  <a:schemeClr val="tx1">
                    <a:alpha val="80000"/>
                  </a:schemeClr>
                </a:solidFill>
              </a:rPr>
              <a:t>Mulch</a:t>
            </a:r>
            <a:r>
              <a:rPr lang="pt-BR" sz="2000">
                <a:solidFill>
                  <a:schemeClr val="tx1">
                    <a:alpha val="80000"/>
                  </a:schemeClr>
                </a:solidFill>
              </a:rPr>
              <a:t> treatment.</a:t>
            </a:r>
          </a:p>
          <a:p>
            <a:endParaRPr lang="pt-BR" sz="2000">
              <a:solidFill>
                <a:schemeClr val="tx1">
                  <a:alpha val="80000"/>
                </a:schemeClr>
              </a:solidFill>
            </a:endParaRPr>
          </a:p>
          <a:p>
            <a:endParaRPr lang="pt-BR" sz="2000">
              <a:solidFill>
                <a:schemeClr val="tx1">
                  <a:alpha val="80000"/>
                </a:schemeClr>
              </a:solidFill>
            </a:endParaRPr>
          </a:p>
        </p:txBody>
      </p:sp>
      <p:cxnSp>
        <p:nvCxnSpPr>
          <p:cNvPr id="2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33" name="Imagem 32" descr="Tabela&#10;&#10;Descrição gerada automaticamente">
            <a:extLst>
              <a:ext uri="{FF2B5EF4-FFF2-40B4-BE49-F238E27FC236}">
                <a16:creationId xmlns:a16="http://schemas.microsoft.com/office/drawing/2014/main" id="{E5B8BF95-B326-D98D-7DA5-9E31E13C25BD}"/>
              </a:ext>
            </a:extLst>
          </p:cNvPr>
          <p:cNvPicPr>
            <a:picLocks noChangeAspect="1"/>
          </p:cNvPicPr>
          <p:nvPr/>
        </p:nvPicPr>
        <p:blipFill>
          <a:blip r:embed="rId3"/>
          <a:stretch>
            <a:fillRect/>
          </a:stretch>
        </p:blipFill>
        <p:spPr>
          <a:xfrm>
            <a:off x="357566" y="4265355"/>
            <a:ext cx="5078188" cy="1805527"/>
          </a:xfrm>
          <a:prstGeom prst="rect">
            <a:avLst/>
          </a:prstGeom>
        </p:spPr>
      </p:pic>
      <p:sp>
        <p:nvSpPr>
          <p:cNvPr id="35" name="Retângulo 34">
            <a:extLst>
              <a:ext uri="{FF2B5EF4-FFF2-40B4-BE49-F238E27FC236}">
                <a16:creationId xmlns:a16="http://schemas.microsoft.com/office/drawing/2014/main" id="{297BAA83-2633-E69D-5097-F3C0F3C72239}"/>
              </a:ext>
            </a:extLst>
          </p:cNvPr>
          <p:cNvSpPr/>
          <p:nvPr/>
        </p:nvSpPr>
        <p:spPr>
          <a:xfrm>
            <a:off x="4882069" y="4946217"/>
            <a:ext cx="548271" cy="1852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37" name="Retângulo 36">
            <a:extLst>
              <a:ext uri="{FF2B5EF4-FFF2-40B4-BE49-F238E27FC236}">
                <a16:creationId xmlns:a16="http://schemas.microsoft.com/office/drawing/2014/main" id="{F2FB729B-8BF6-6BA4-0CBA-95CA5A7344AD}"/>
              </a:ext>
            </a:extLst>
          </p:cNvPr>
          <p:cNvSpPr/>
          <p:nvPr/>
        </p:nvSpPr>
        <p:spPr>
          <a:xfrm>
            <a:off x="4882069" y="5372041"/>
            <a:ext cx="548271" cy="1852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39" name="Retângulo 38">
            <a:extLst>
              <a:ext uri="{FF2B5EF4-FFF2-40B4-BE49-F238E27FC236}">
                <a16:creationId xmlns:a16="http://schemas.microsoft.com/office/drawing/2014/main" id="{32C3FEDC-3BE4-F929-3065-A9346505D18A}"/>
              </a:ext>
            </a:extLst>
          </p:cNvPr>
          <p:cNvSpPr/>
          <p:nvPr/>
        </p:nvSpPr>
        <p:spPr>
          <a:xfrm>
            <a:off x="4882068" y="5831481"/>
            <a:ext cx="548271" cy="1852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80744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5A5D54D-FB46-45B6-6CF2-BCFEE9980FFA}"/>
              </a:ext>
            </a:extLst>
          </p:cNvPr>
          <p:cNvSpPr>
            <a:spLocks noGrp="1"/>
          </p:cNvSpPr>
          <p:nvPr>
            <p:ph type="title"/>
          </p:nvPr>
        </p:nvSpPr>
        <p:spPr>
          <a:xfrm>
            <a:off x="6401794" y="501651"/>
            <a:ext cx="4415934" cy="871877"/>
          </a:xfrm>
        </p:spPr>
        <p:txBody>
          <a:bodyPr anchor="b">
            <a:normAutofit/>
          </a:bodyPr>
          <a:lstStyle/>
          <a:p>
            <a:r>
              <a:rPr lang="pt-BR" sz="5600"/>
              <a:t>Data Analysis</a:t>
            </a:r>
          </a:p>
        </p:txBody>
      </p:sp>
      <p:sp>
        <p:nvSpPr>
          <p:cNvPr id="22"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321B8CCD-71DD-25CA-673A-B8C80D597134}"/>
              </a:ext>
            </a:extLst>
          </p:cNvPr>
          <p:cNvSpPr>
            <a:spLocks noGrp="1"/>
          </p:cNvSpPr>
          <p:nvPr>
            <p:ph idx="1"/>
          </p:nvPr>
        </p:nvSpPr>
        <p:spPr>
          <a:xfrm>
            <a:off x="6392583" y="2645922"/>
            <a:ext cx="4434721" cy="3710427"/>
          </a:xfrm>
        </p:spPr>
        <p:txBody>
          <a:bodyPr vert="horz" lIns="91440" tIns="45720" rIns="91440" bIns="45720" rtlCol="0" anchor="t">
            <a:normAutofit/>
          </a:bodyPr>
          <a:lstStyle/>
          <a:p>
            <a:r>
              <a:rPr lang="pt-BR" sz="2000" dirty="0" err="1">
                <a:solidFill>
                  <a:schemeClr val="tx1">
                    <a:alpha val="80000"/>
                  </a:schemeClr>
                </a:solidFill>
              </a:rPr>
              <a:t>All</a:t>
            </a:r>
            <a:r>
              <a:rPr lang="pt-BR" sz="2000" dirty="0">
                <a:solidFill>
                  <a:schemeClr val="tx1">
                    <a:alpha val="80000"/>
                  </a:schemeClr>
                </a:solidFill>
              </a:rPr>
              <a:t> </a:t>
            </a:r>
            <a:r>
              <a:rPr lang="pt-BR" sz="2000" dirty="0" err="1">
                <a:solidFill>
                  <a:schemeClr val="tx1">
                    <a:alpha val="80000"/>
                  </a:schemeClr>
                </a:solidFill>
              </a:rPr>
              <a:t>strawberry</a:t>
            </a:r>
            <a:r>
              <a:rPr lang="pt-BR" sz="2000" dirty="0">
                <a:solidFill>
                  <a:schemeClr val="tx1">
                    <a:alpha val="80000"/>
                  </a:schemeClr>
                </a:solidFill>
              </a:rPr>
              <a:t> </a:t>
            </a:r>
            <a:r>
              <a:rPr lang="pt-BR" sz="2000" dirty="0" err="1">
                <a:solidFill>
                  <a:schemeClr val="tx1">
                    <a:alpha val="80000"/>
                  </a:schemeClr>
                </a:solidFill>
              </a:rPr>
              <a:t>varieties</a:t>
            </a:r>
            <a:r>
              <a:rPr lang="pt-BR" sz="2000" dirty="0">
                <a:solidFill>
                  <a:schemeClr val="tx1">
                    <a:alpha val="80000"/>
                  </a:schemeClr>
                </a:solidFill>
              </a:rPr>
              <a:t> </a:t>
            </a:r>
            <a:r>
              <a:rPr lang="pt-BR" sz="2000" dirty="0" err="1">
                <a:solidFill>
                  <a:schemeClr val="tx1">
                    <a:alpha val="80000"/>
                  </a:schemeClr>
                </a:solidFill>
              </a:rPr>
              <a:t>perfomed</a:t>
            </a:r>
            <a:r>
              <a:rPr lang="pt-BR" sz="2000" dirty="0">
                <a:solidFill>
                  <a:schemeClr val="tx1">
                    <a:alpha val="80000"/>
                  </a:schemeClr>
                </a:solidFill>
              </a:rPr>
              <a:t> </a:t>
            </a:r>
            <a:r>
              <a:rPr lang="pt-BR" sz="2000" dirty="0" err="1">
                <a:solidFill>
                  <a:schemeClr val="tx1">
                    <a:alpha val="80000"/>
                  </a:schemeClr>
                </a:solidFill>
              </a:rPr>
              <a:t>better</a:t>
            </a:r>
            <a:r>
              <a:rPr lang="pt-BR" sz="2000" dirty="0">
                <a:solidFill>
                  <a:schemeClr val="tx1">
                    <a:alpha val="80000"/>
                  </a:schemeClr>
                </a:solidFill>
              </a:rPr>
              <a:t> </a:t>
            </a:r>
            <a:r>
              <a:rPr lang="pt-BR" sz="2000" dirty="0" err="1">
                <a:solidFill>
                  <a:schemeClr val="tx1">
                    <a:alpha val="80000"/>
                  </a:schemeClr>
                </a:solidFill>
              </a:rPr>
              <a:t>on</a:t>
            </a:r>
            <a:r>
              <a:rPr lang="pt-BR" sz="2000" dirty="0">
                <a:solidFill>
                  <a:schemeClr val="tx1">
                    <a:alpha val="80000"/>
                  </a:schemeClr>
                </a:solidFill>
              </a:rPr>
              <a:t> </a:t>
            </a:r>
            <a:r>
              <a:rPr lang="pt-BR" sz="2000" dirty="0" err="1">
                <a:solidFill>
                  <a:schemeClr val="tx1">
                    <a:alpha val="80000"/>
                  </a:schemeClr>
                </a:solidFill>
              </a:rPr>
              <a:t>Straw</a:t>
            </a:r>
            <a:r>
              <a:rPr lang="pt-BR" sz="2000" dirty="0">
                <a:solidFill>
                  <a:schemeClr val="tx1">
                    <a:alpha val="80000"/>
                  </a:schemeClr>
                </a:solidFill>
              </a:rPr>
              <a:t> </a:t>
            </a:r>
            <a:r>
              <a:rPr lang="pt-BR" sz="2000" dirty="0" err="1">
                <a:solidFill>
                  <a:schemeClr val="tx1">
                    <a:alpha val="80000"/>
                  </a:schemeClr>
                </a:solidFill>
              </a:rPr>
              <a:t>Mulch</a:t>
            </a:r>
            <a:r>
              <a:rPr lang="pt-BR" sz="2000" dirty="0">
                <a:solidFill>
                  <a:schemeClr val="tx1">
                    <a:alpha val="80000"/>
                  </a:schemeClr>
                </a:solidFill>
              </a:rPr>
              <a:t> </a:t>
            </a:r>
            <a:r>
              <a:rPr lang="pt-BR" sz="2000" dirty="0" err="1">
                <a:solidFill>
                  <a:schemeClr val="tx1">
                    <a:alpha val="80000"/>
                  </a:schemeClr>
                </a:solidFill>
              </a:rPr>
              <a:t>treatment</a:t>
            </a:r>
            <a:r>
              <a:rPr lang="pt-BR" sz="2000" dirty="0">
                <a:solidFill>
                  <a:schemeClr val="tx1">
                    <a:alpha val="80000"/>
                  </a:schemeClr>
                </a:solidFill>
              </a:rPr>
              <a:t>.</a:t>
            </a:r>
          </a:p>
          <a:p>
            <a:endParaRPr lang="pt-BR" sz="2000" dirty="0">
              <a:solidFill>
                <a:schemeClr val="tx1">
                  <a:alpha val="80000"/>
                </a:schemeClr>
              </a:solidFill>
              <a:ea typeface="+mn-lt"/>
              <a:cs typeface="+mn-lt"/>
            </a:endParaRPr>
          </a:p>
          <a:p>
            <a:pPr marL="0" indent="0">
              <a:buNone/>
            </a:pPr>
            <a:r>
              <a:rPr lang="pt-BR" sz="2000" dirty="0" err="1">
                <a:solidFill>
                  <a:schemeClr val="tx1">
                    <a:alpha val="80000"/>
                  </a:schemeClr>
                </a:solidFill>
                <a:ea typeface="+mn-lt"/>
                <a:cs typeface="+mn-lt"/>
              </a:rPr>
              <a:t>Yield</a:t>
            </a:r>
            <a:r>
              <a:rPr lang="pt-BR" sz="2000" dirty="0">
                <a:solidFill>
                  <a:schemeClr val="tx1">
                    <a:alpha val="80000"/>
                  </a:schemeClr>
                </a:solidFill>
                <a:ea typeface="+mn-lt"/>
                <a:cs typeface="+mn-lt"/>
              </a:rPr>
              <a:t> </a:t>
            </a:r>
            <a:r>
              <a:rPr lang="pt-BR" sz="2000" dirty="0" err="1">
                <a:solidFill>
                  <a:schemeClr val="tx1">
                    <a:alpha val="80000"/>
                  </a:schemeClr>
                </a:solidFill>
                <a:ea typeface="+mn-lt"/>
                <a:cs typeface="+mn-lt"/>
              </a:rPr>
              <a:t>Increase</a:t>
            </a:r>
            <a:r>
              <a:rPr lang="pt-BR" sz="2000" dirty="0">
                <a:solidFill>
                  <a:schemeClr val="tx1">
                    <a:alpha val="80000"/>
                  </a:schemeClr>
                </a:solidFill>
                <a:ea typeface="+mn-lt"/>
                <a:cs typeface="+mn-lt"/>
              </a:rPr>
              <a:t>:</a:t>
            </a:r>
          </a:p>
          <a:p>
            <a:r>
              <a:rPr lang="pt-BR" sz="2000" dirty="0" err="1">
                <a:solidFill>
                  <a:schemeClr val="tx1">
                    <a:alpha val="80000"/>
                  </a:schemeClr>
                </a:solidFill>
                <a:ea typeface="+mn-lt"/>
                <a:cs typeface="+mn-lt"/>
              </a:rPr>
              <a:t>Allstar</a:t>
            </a:r>
            <a:r>
              <a:rPr lang="pt-BR" sz="2000" dirty="0">
                <a:solidFill>
                  <a:schemeClr val="tx1">
                    <a:alpha val="80000"/>
                  </a:schemeClr>
                </a:solidFill>
                <a:ea typeface="+mn-lt"/>
                <a:cs typeface="+mn-lt"/>
              </a:rPr>
              <a:t> (A) = 117.57% </a:t>
            </a:r>
            <a:endParaRPr lang="pt-BR" dirty="0">
              <a:solidFill>
                <a:schemeClr val="tx1">
                  <a:alpha val="80000"/>
                </a:schemeClr>
              </a:solidFill>
            </a:endParaRPr>
          </a:p>
          <a:p>
            <a:r>
              <a:rPr lang="pt-BR" sz="2000" dirty="0">
                <a:solidFill>
                  <a:schemeClr val="tx1">
                    <a:alpha val="80000"/>
                  </a:schemeClr>
                </a:solidFill>
                <a:ea typeface="+mn-lt"/>
                <a:cs typeface="+mn-lt"/>
              </a:rPr>
              <a:t>Valley </a:t>
            </a:r>
            <a:r>
              <a:rPr lang="pt-BR" sz="2000" dirty="0" err="1">
                <a:solidFill>
                  <a:schemeClr val="tx1">
                    <a:alpha val="80000"/>
                  </a:schemeClr>
                </a:solidFill>
                <a:ea typeface="+mn-lt"/>
                <a:cs typeface="+mn-lt"/>
              </a:rPr>
              <a:t>Sunset</a:t>
            </a:r>
            <a:r>
              <a:rPr lang="pt-BR" sz="2000" dirty="0">
                <a:solidFill>
                  <a:schemeClr val="tx1">
                    <a:alpha val="80000"/>
                  </a:schemeClr>
                </a:solidFill>
                <a:ea typeface="+mn-lt"/>
                <a:cs typeface="+mn-lt"/>
              </a:rPr>
              <a:t> (VS) =  214.92%</a:t>
            </a:r>
          </a:p>
          <a:p>
            <a:r>
              <a:rPr lang="pt-BR" sz="2000" dirty="0">
                <a:solidFill>
                  <a:schemeClr val="tx1">
                    <a:alpha val="80000"/>
                  </a:schemeClr>
                </a:solidFill>
                <a:ea typeface="+mn-lt"/>
                <a:cs typeface="+mn-lt"/>
              </a:rPr>
              <a:t>Wendy (W) = 424.44%</a:t>
            </a:r>
            <a:endParaRPr lang="pt-BR" sz="2000" dirty="0">
              <a:solidFill>
                <a:schemeClr val="tx1">
                  <a:alpha val="80000"/>
                </a:schemeClr>
              </a:solidFill>
            </a:endParaRPr>
          </a:p>
          <a:p>
            <a:endParaRPr lang="pt-BR" sz="2000">
              <a:solidFill>
                <a:schemeClr val="tx1">
                  <a:alpha val="80000"/>
                </a:schemeClr>
              </a:solidFill>
            </a:endParaRPr>
          </a:p>
          <a:p>
            <a:endParaRPr lang="pt-BR" sz="2000">
              <a:solidFill>
                <a:srgbClr val="000000">
                  <a:alpha val="80000"/>
                </a:srgbClr>
              </a:solidFill>
            </a:endParaRPr>
          </a:p>
        </p:txBody>
      </p:sp>
      <p:cxnSp>
        <p:nvCxnSpPr>
          <p:cNvPr id="2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Imagem 5" descr="Gráfico, Gráfico de caixa estreita&#10;&#10;Descrição gerada automaticamente">
            <a:extLst>
              <a:ext uri="{FF2B5EF4-FFF2-40B4-BE49-F238E27FC236}">
                <a16:creationId xmlns:a16="http://schemas.microsoft.com/office/drawing/2014/main" id="{CE568CBF-41D8-7B40-9050-BA7639A8A954}"/>
              </a:ext>
            </a:extLst>
          </p:cNvPr>
          <p:cNvPicPr>
            <a:picLocks noChangeAspect="1"/>
          </p:cNvPicPr>
          <p:nvPr/>
        </p:nvPicPr>
        <p:blipFill>
          <a:blip r:embed="rId2"/>
          <a:stretch>
            <a:fillRect/>
          </a:stretch>
        </p:blipFill>
        <p:spPr>
          <a:xfrm>
            <a:off x="365824" y="735745"/>
            <a:ext cx="5056351" cy="3520250"/>
          </a:xfrm>
          <a:prstGeom prst="rect">
            <a:avLst/>
          </a:prstGeom>
        </p:spPr>
      </p:pic>
      <p:pic>
        <p:nvPicPr>
          <p:cNvPr id="8" name="Imagem 7" descr="Tabela&#10;&#10;Descrição gerada automaticamente">
            <a:extLst>
              <a:ext uri="{FF2B5EF4-FFF2-40B4-BE49-F238E27FC236}">
                <a16:creationId xmlns:a16="http://schemas.microsoft.com/office/drawing/2014/main" id="{4F3BAC99-BAB2-04A2-56DC-E60F94A96D83}"/>
              </a:ext>
            </a:extLst>
          </p:cNvPr>
          <p:cNvPicPr>
            <a:picLocks noChangeAspect="1"/>
          </p:cNvPicPr>
          <p:nvPr/>
        </p:nvPicPr>
        <p:blipFill>
          <a:blip r:embed="rId3"/>
          <a:stretch>
            <a:fillRect/>
          </a:stretch>
        </p:blipFill>
        <p:spPr>
          <a:xfrm>
            <a:off x="357566" y="4265355"/>
            <a:ext cx="5078188" cy="1805527"/>
          </a:xfrm>
          <a:prstGeom prst="rect">
            <a:avLst/>
          </a:prstGeom>
        </p:spPr>
      </p:pic>
      <p:sp>
        <p:nvSpPr>
          <p:cNvPr id="10" name="Retângulo 9">
            <a:extLst>
              <a:ext uri="{FF2B5EF4-FFF2-40B4-BE49-F238E27FC236}">
                <a16:creationId xmlns:a16="http://schemas.microsoft.com/office/drawing/2014/main" id="{5C63431F-A930-7B52-7F99-68EB5CB0B126}"/>
              </a:ext>
            </a:extLst>
          </p:cNvPr>
          <p:cNvSpPr/>
          <p:nvPr/>
        </p:nvSpPr>
        <p:spPr>
          <a:xfrm>
            <a:off x="4882069" y="4946217"/>
            <a:ext cx="548271" cy="1852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1" name="Retângulo 10">
            <a:extLst>
              <a:ext uri="{FF2B5EF4-FFF2-40B4-BE49-F238E27FC236}">
                <a16:creationId xmlns:a16="http://schemas.microsoft.com/office/drawing/2014/main" id="{1D32452E-E665-C4BB-3F04-A776B40A7F07}"/>
              </a:ext>
            </a:extLst>
          </p:cNvPr>
          <p:cNvSpPr/>
          <p:nvPr/>
        </p:nvSpPr>
        <p:spPr>
          <a:xfrm>
            <a:off x="4882069" y="5372041"/>
            <a:ext cx="548271" cy="1852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2" name="Retângulo 11">
            <a:extLst>
              <a:ext uri="{FF2B5EF4-FFF2-40B4-BE49-F238E27FC236}">
                <a16:creationId xmlns:a16="http://schemas.microsoft.com/office/drawing/2014/main" id="{780AFBA2-646C-0993-8763-23F124823F49}"/>
              </a:ext>
            </a:extLst>
          </p:cNvPr>
          <p:cNvSpPr/>
          <p:nvPr/>
        </p:nvSpPr>
        <p:spPr>
          <a:xfrm>
            <a:off x="4882068" y="5831481"/>
            <a:ext cx="548271" cy="1852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790783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5A5D54D-FB46-45B6-6CF2-BCFEE9980FFA}"/>
              </a:ext>
            </a:extLst>
          </p:cNvPr>
          <p:cNvSpPr>
            <a:spLocks noGrp="1"/>
          </p:cNvSpPr>
          <p:nvPr>
            <p:ph type="title"/>
          </p:nvPr>
        </p:nvSpPr>
        <p:spPr>
          <a:xfrm>
            <a:off x="6401794" y="501651"/>
            <a:ext cx="4415934" cy="871877"/>
          </a:xfrm>
        </p:spPr>
        <p:txBody>
          <a:bodyPr anchor="b">
            <a:normAutofit fontScale="90000"/>
          </a:bodyPr>
          <a:lstStyle/>
          <a:p>
            <a:r>
              <a:rPr lang="pt-BR"/>
              <a:t>Statistical Analysis</a:t>
            </a:r>
          </a:p>
        </p:txBody>
      </p:sp>
      <p:sp>
        <p:nvSpPr>
          <p:cNvPr id="22"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321B8CCD-71DD-25CA-673A-B8C80D597134}"/>
              </a:ext>
            </a:extLst>
          </p:cNvPr>
          <p:cNvSpPr>
            <a:spLocks noGrp="1"/>
          </p:cNvSpPr>
          <p:nvPr>
            <p:ph idx="1"/>
          </p:nvPr>
        </p:nvSpPr>
        <p:spPr>
          <a:xfrm>
            <a:off x="6381377" y="1715834"/>
            <a:ext cx="4434721" cy="3710427"/>
          </a:xfrm>
        </p:spPr>
        <p:txBody>
          <a:bodyPr vert="horz" lIns="91440" tIns="45720" rIns="91440" bIns="45720" rtlCol="0" anchor="t">
            <a:normAutofit/>
          </a:bodyPr>
          <a:lstStyle/>
          <a:p>
            <a:pPr marL="0" indent="0">
              <a:buNone/>
            </a:pPr>
            <a:r>
              <a:rPr lang="pt-BR" sz="1600">
                <a:solidFill>
                  <a:srgbClr val="000000"/>
                </a:solidFill>
              </a:rPr>
              <a:t>Two-way ANOVA with interactions: Yield ~ Variety * Treatment</a:t>
            </a:r>
            <a:endParaRPr lang="en-US" sz="1600">
              <a:solidFill>
                <a:srgbClr val="000000"/>
              </a:solidFill>
            </a:endParaRPr>
          </a:p>
          <a:p>
            <a:endParaRPr lang="pt-BR" sz="1600" dirty="0">
              <a:solidFill>
                <a:srgbClr val="000000"/>
              </a:solidFill>
            </a:endParaRPr>
          </a:p>
          <a:p>
            <a:pPr marL="0" indent="0">
              <a:buNone/>
            </a:pPr>
            <a:r>
              <a:rPr lang="pt-BR" sz="1600">
                <a:solidFill>
                  <a:srgbClr val="000000"/>
                </a:solidFill>
              </a:rPr>
              <a:t>Main effects: </a:t>
            </a:r>
            <a:endParaRPr lang="en-US" sz="1600">
              <a:solidFill>
                <a:srgbClr val="000000"/>
              </a:solidFill>
            </a:endParaRPr>
          </a:p>
          <a:p>
            <a:pPr marL="285750" indent="-285750"/>
            <a:r>
              <a:rPr lang="pt-BR" sz="1600">
                <a:solidFill>
                  <a:srgbClr val="000000"/>
                </a:solidFill>
              </a:rPr>
              <a:t>Treatment: Significant (p &lt; 0.001)</a:t>
            </a:r>
          </a:p>
          <a:p>
            <a:pPr marL="285750" indent="-285750"/>
            <a:r>
              <a:rPr lang="pt-BR" sz="1600">
                <a:solidFill>
                  <a:srgbClr val="000000"/>
                </a:solidFill>
              </a:rPr>
              <a:t>Variety: Not significant (p = 0.26)</a:t>
            </a:r>
          </a:p>
          <a:p>
            <a:pPr marL="285750" indent="-285750"/>
            <a:r>
              <a:rPr lang="pt-BR" sz="1600">
                <a:solidFill>
                  <a:srgbClr val="000000"/>
                </a:solidFill>
              </a:rPr>
              <a:t>Interaction Variety-Treatment: Not significant (p = 0.19)</a:t>
            </a:r>
            <a:endParaRPr lang="pt-BR"/>
          </a:p>
          <a:p>
            <a:endParaRPr lang="pt-BR" sz="2000">
              <a:solidFill>
                <a:schemeClr val="tx1">
                  <a:alpha val="80000"/>
                </a:schemeClr>
              </a:solidFill>
            </a:endParaRPr>
          </a:p>
          <a:p>
            <a:endParaRPr lang="pt-BR" sz="2000">
              <a:solidFill>
                <a:schemeClr val="tx1">
                  <a:alpha val="80000"/>
                </a:schemeClr>
              </a:solidFill>
            </a:endParaRPr>
          </a:p>
        </p:txBody>
      </p:sp>
      <p:cxnSp>
        <p:nvCxnSpPr>
          <p:cNvPr id="2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Imagem 5" descr="Gráfico&#10;&#10;Descrição gerada automaticamente">
            <a:extLst>
              <a:ext uri="{FF2B5EF4-FFF2-40B4-BE49-F238E27FC236}">
                <a16:creationId xmlns:a16="http://schemas.microsoft.com/office/drawing/2014/main" id="{433706E3-A169-8DB6-0E1E-40E6A1C14BC0}"/>
              </a:ext>
            </a:extLst>
          </p:cNvPr>
          <p:cNvPicPr>
            <a:picLocks noChangeAspect="1"/>
          </p:cNvPicPr>
          <p:nvPr/>
        </p:nvPicPr>
        <p:blipFill>
          <a:blip r:embed="rId2"/>
          <a:stretch>
            <a:fillRect/>
          </a:stretch>
        </p:blipFill>
        <p:spPr>
          <a:xfrm>
            <a:off x="582258" y="1371600"/>
            <a:ext cx="4740984" cy="3442447"/>
          </a:xfrm>
          <a:prstGeom prst="rect">
            <a:avLst/>
          </a:prstGeom>
        </p:spPr>
      </p:pic>
      <p:pic>
        <p:nvPicPr>
          <p:cNvPr id="8" name="Imagem 7" descr="Tabela&#10;&#10;Descrição gerada automaticamente">
            <a:extLst>
              <a:ext uri="{FF2B5EF4-FFF2-40B4-BE49-F238E27FC236}">
                <a16:creationId xmlns:a16="http://schemas.microsoft.com/office/drawing/2014/main" id="{AAB9DDB3-C0B7-1249-38E0-495AC61A6838}"/>
              </a:ext>
            </a:extLst>
          </p:cNvPr>
          <p:cNvPicPr>
            <a:picLocks noChangeAspect="1"/>
          </p:cNvPicPr>
          <p:nvPr/>
        </p:nvPicPr>
        <p:blipFill>
          <a:blip r:embed="rId3"/>
          <a:stretch>
            <a:fillRect/>
          </a:stretch>
        </p:blipFill>
        <p:spPr>
          <a:xfrm>
            <a:off x="170970" y="4982637"/>
            <a:ext cx="5434853" cy="1488420"/>
          </a:xfrm>
          <a:prstGeom prst="rect">
            <a:avLst/>
          </a:prstGeom>
        </p:spPr>
      </p:pic>
      <p:sp>
        <p:nvSpPr>
          <p:cNvPr id="10" name="Retângulo 9">
            <a:extLst>
              <a:ext uri="{FF2B5EF4-FFF2-40B4-BE49-F238E27FC236}">
                <a16:creationId xmlns:a16="http://schemas.microsoft.com/office/drawing/2014/main" id="{04D44176-AB50-719B-F046-7D1C4F02A49A}"/>
              </a:ext>
            </a:extLst>
          </p:cNvPr>
          <p:cNvSpPr/>
          <p:nvPr/>
        </p:nvSpPr>
        <p:spPr>
          <a:xfrm>
            <a:off x="5027745" y="5753041"/>
            <a:ext cx="548271" cy="1852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87441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5A5D54D-FB46-45B6-6CF2-BCFEE9980FFA}"/>
              </a:ext>
            </a:extLst>
          </p:cNvPr>
          <p:cNvSpPr>
            <a:spLocks noGrp="1"/>
          </p:cNvSpPr>
          <p:nvPr>
            <p:ph type="title"/>
          </p:nvPr>
        </p:nvSpPr>
        <p:spPr>
          <a:xfrm>
            <a:off x="6401794" y="501651"/>
            <a:ext cx="4415934" cy="871877"/>
          </a:xfrm>
        </p:spPr>
        <p:txBody>
          <a:bodyPr anchor="b">
            <a:normAutofit fontScale="90000"/>
          </a:bodyPr>
          <a:lstStyle/>
          <a:p>
            <a:r>
              <a:rPr lang="pt-BR"/>
              <a:t>Statistical Analysis</a:t>
            </a:r>
          </a:p>
        </p:txBody>
      </p:sp>
      <p:sp>
        <p:nvSpPr>
          <p:cNvPr id="22"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321B8CCD-71DD-25CA-673A-B8C80D597134}"/>
              </a:ext>
            </a:extLst>
          </p:cNvPr>
          <p:cNvSpPr>
            <a:spLocks noGrp="1"/>
          </p:cNvSpPr>
          <p:nvPr>
            <p:ph idx="1"/>
          </p:nvPr>
        </p:nvSpPr>
        <p:spPr>
          <a:xfrm>
            <a:off x="6381377" y="1715834"/>
            <a:ext cx="4434721" cy="3710427"/>
          </a:xfrm>
        </p:spPr>
        <p:txBody>
          <a:bodyPr vert="horz" lIns="91440" tIns="45720" rIns="91440" bIns="45720" rtlCol="0" anchor="t">
            <a:normAutofit/>
          </a:bodyPr>
          <a:lstStyle/>
          <a:p>
            <a:pPr marL="0" indent="0">
              <a:buNone/>
            </a:pPr>
            <a:r>
              <a:rPr lang="pt-BR" sz="1600"/>
              <a:t>Two-way ANOVA with interactions: Yield ~ Variety </a:t>
            </a:r>
            <a:endParaRPr lang="en-US" sz="1600"/>
          </a:p>
          <a:p>
            <a:pPr marL="0" indent="0">
              <a:buNone/>
            </a:pPr>
            <a:endParaRPr lang="pt-BR" sz="1600" dirty="0"/>
          </a:p>
          <a:p>
            <a:pPr marL="0" indent="0">
              <a:buNone/>
            </a:pPr>
            <a:r>
              <a:rPr lang="pt-BR" sz="1600"/>
              <a:t>Main effects: </a:t>
            </a:r>
            <a:endParaRPr lang="en-US" sz="1600"/>
          </a:p>
          <a:p>
            <a:pPr marL="285750" indent="-285750">
              <a:buFont typeface="Arial"/>
              <a:buChar char="•"/>
            </a:pPr>
            <a:r>
              <a:rPr lang="pt-BR" sz="1600"/>
              <a:t>Variety: Not significant (p = 0.29)</a:t>
            </a:r>
            <a:endParaRPr lang="en-US" sz="1600"/>
          </a:p>
          <a:p>
            <a:pPr marL="285750" indent="-285750">
              <a:buFont typeface="Arial"/>
              <a:buChar char="•"/>
            </a:pPr>
            <a:endParaRPr lang="pt-BR" sz="1600" dirty="0"/>
          </a:p>
          <a:p>
            <a:pPr marL="285750" indent="-285750">
              <a:buFont typeface="Arial"/>
              <a:buChar char="•"/>
            </a:pPr>
            <a:endParaRPr lang="pt-BR" sz="1600" dirty="0"/>
          </a:p>
          <a:p>
            <a:pPr marL="0" indent="0">
              <a:buNone/>
            </a:pPr>
            <a:r>
              <a:rPr lang="pt-BR" sz="1600"/>
              <a:t>Varieties perfoms similar under same conditions.</a:t>
            </a:r>
            <a:endParaRPr lang="pt-BR"/>
          </a:p>
          <a:p>
            <a:endParaRPr lang="pt-BR" sz="2000">
              <a:solidFill>
                <a:schemeClr val="tx1">
                  <a:alpha val="80000"/>
                </a:schemeClr>
              </a:solidFill>
            </a:endParaRPr>
          </a:p>
          <a:p>
            <a:endParaRPr lang="pt-BR" sz="2000">
              <a:solidFill>
                <a:schemeClr val="tx1">
                  <a:alpha val="80000"/>
                </a:schemeClr>
              </a:solidFill>
            </a:endParaRPr>
          </a:p>
        </p:txBody>
      </p:sp>
      <p:cxnSp>
        <p:nvCxnSpPr>
          <p:cNvPr id="2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Espaço Reservado para Conteúdo 2" descr="Gráfico, Gráfico de caixa estreita&#10;&#10;Descrição gerada automaticamente">
            <a:extLst>
              <a:ext uri="{FF2B5EF4-FFF2-40B4-BE49-F238E27FC236}">
                <a16:creationId xmlns:a16="http://schemas.microsoft.com/office/drawing/2014/main" id="{DB8C1191-4F62-AB88-0A59-7F1A20E86B71}"/>
              </a:ext>
            </a:extLst>
          </p:cNvPr>
          <p:cNvPicPr>
            <a:picLocks noChangeAspect="1"/>
          </p:cNvPicPr>
          <p:nvPr/>
        </p:nvPicPr>
        <p:blipFill>
          <a:blip r:embed="rId2"/>
          <a:stretch>
            <a:fillRect/>
          </a:stretch>
        </p:blipFill>
        <p:spPr>
          <a:xfrm>
            <a:off x="571051" y="935365"/>
            <a:ext cx="4662543" cy="3464859"/>
          </a:xfrm>
          <a:prstGeom prst="rect">
            <a:avLst/>
          </a:prstGeom>
        </p:spPr>
      </p:pic>
      <p:pic>
        <p:nvPicPr>
          <p:cNvPr id="9" name="Imagem 8" descr="Uma imagem contendo Tabela&#10;&#10;Descrição gerada automaticamente">
            <a:extLst>
              <a:ext uri="{FF2B5EF4-FFF2-40B4-BE49-F238E27FC236}">
                <a16:creationId xmlns:a16="http://schemas.microsoft.com/office/drawing/2014/main" id="{D4312E6D-AC97-DB57-DDBA-04591B9A4C24}"/>
              </a:ext>
            </a:extLst>
          </p:cNvPr>
          <p:cNvPicPr>
            <a:picLocks noChangeAspect="1"/>
          </p:cNvPicPr>
          <p:nvPr/>
        </p:nvPicPr>
        <p:blipFill>
          <a:blip r:embed="rId3"/>
          <a:stretch>
            <a:fillRect/>
          </a:stretch>
        </p:blipFill>
        <p:spPr>
          <a:xfrm>
            <a:off x="190500" y="4470001"/>
            <a:ext cx="5412442" cy="764293"/>
          </a:xfrm>
          <a:prstGeom prst="rect">
            <a:avLst/>
          </a:prstGeom>
        </p:spPr>
      </p:pic>
      <p:sp>
        <p:nvSpPr>
          <p:cNvPr id="10" name="Retângulo 9">
            <a:extLst>
              <a:ext uri="{FF2B5EF4-FFF2-40B4-BE49-F238E27FC236}">
                <a16:creationId xmlns:a16="http://schemas.microsoft.com/office/drawing/2014/main" id="{04D44176-AB50-719B-F046-7D1C4F02A49A}"/>
              </a:ext>
            </a:extLst>
          </p:cNvPr>
          <p:cNvSpPr/>
          <p:nvPr/>
        </p:nvSpPr>
        <p:spPr>
          <a:xfrm>
            <a:off x="5050158" y="4755718"/>
            <a:ext cx="548271" cy="1852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744540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8A7873-201A-66F9-9A1E-09D371847E81}"/>
              </a:ext>
            </a:extLst>
          </p:cNvPr>
          <p:cNvSpPr>
            <a:spLocks noGrp="1"/>
          </p:cNvSpPr>
          <p:nvPr>
            <p:ph type="title"/>
          </p:nvPr>
        </p:nvSpPr>
        <p:spPr>
          <a:xfrm>
            <a:off x="876692" y="741391"/>
            <a:ext cx="5479719" cy="1616203"/>
          </a:xfrm>
        </p:spPr>
        <p:txBody>
          <a:bodyPr anchor="b">
            <a:normAutofit/>
          </a:bodyPr>
          <a:lstStyle/>
          <a:p>
            <a:r>
              <a:rPr lang="pt-BR" sz="3200"/>
              <a:t>Conclusion</a:t>
            </a:r>
          </a:p>
        </p:txBody>
      </p:sp>
      <p:sp>
        <p:nvSpPr>
          <p:cNvPr id="3" name="Espaço Reservado para Conteúdo 2">
            <a:extLst>
              <a:ext uri="{FF2B5EF4-FFF2-40B4-BE49-F238E27FC236}">
                <a16:creationId xmlns:a16="http://schemas.microsoft.com/office/drawing/2014/main" id="{AB766AD3-FEC3-7507-A787-BD4B1759B4E5}"/>
              </a:ext>
            </a:extLst>
          </p:cNvPr>
          <p:cNvSpPr>
            <a:spLocks noGrp="1"/>
          </p:cNvSpPr>
          <p:nvPr>
            <p:ph idx="1"/>
          </p:nvPr>
        </p:nvSpPr>
        <p:spPr>
          <a:xfrm>
            <a:off x="876692" y="2533476"/>
            <a:ext cx="5479719" cy="3447832"/>
          </a:xfrm>
        </p:spPr>
        <p:txBody>
          <a:bodyPr vert="horz" lIns="91440" tIns="45720" rIns="91440" bIns="45720" rtlCol="0" anchor="t">
            <a:normAutofit/>
          </a:bodyPr>
          <a:lstStyle/>
          <a:p>
            <a:pPr marL="0" indent="0">
              <a:buNone/>
            </a:pPr>
            <a:r>
              <a:rPr lang="pt-BR" sz="1700" dirty="0" err="1"/>
              <a:t>Hypothesis</a:t>
            </a:r>
            <a:r>
              <a:rPr lang="pt-BR" sz="1700" dirty="0"/>
              <a:t>: </a:t>
            </a:r>
            <a:r>
              <a:rPr lang="pt-BR" sz="1700" dirty="0" err="1"/>
              <a:t>Confirmed</a:t>
            </a:r>
          </a:p>
          <a:p>
            <a:pPr marL="0" indent="0">
              <a:buNone/>
            </a:pPr>
            <a:endParaRPr lang="pt-BR" sz="1700"/>
          </a:p>
          <a:p>
            <a:pPr marL="0" indent="0">
              <a:buNone/>
            </a:pPr>
            <a:r>
              <a:rPr lang="pt-BR" sz="1700" dirty="0"/>
              <a:t>"</a:t>
            </a:r>
            <a:r>
              <a:rPr lang="pt-BR" sz="1700" dirty="0" err="1"/>
              <a:t>All</a:t>
            </a:r>
            <a:r>
              <a:rPr lang="pt-BR" sz="1700" dirty="0"/>
              <a:t> </a:t>
            </a:r>
            <a:r>
              <a:rPr lang="pt-BR" sz="1700" dirty="0" err="1"/>
              <a:t>strawberry</a:t>
            </a:r>
            <a:r>
              <a:rPr lang="pt-BR" sz="1700" dirty="0"/>
              <a:t> </a:t>
            </a:r>
            <a:r>
              <a:rPr lang="pt-BR" sz="1700" dirty="0" err="1"/>
              <a:t>varieties</a:t>
            </a:r>
            <a:r>
              <a:rPr lang="pt-BR" sz="1700" dirty="0"/>
              <a:t> </a:t>
            </a:r>
            <a:r>
              <a:rPr lang="pt-BR" sz="1700" dirty="0" err="1"/>
              <a:t>performed</a:t>
            </a:r>
            <a:r>
              <a:rPr lang="pt-BR" sz="1700" dirty="0"/>
              <a:t> </a:t>
            </a:r>
            <a:r>
              <a:rPr lang="pt-BR" sz="1700" dirty="0" err="1"/>
              <a:t>better</a:t>
            </a:r>
            <a:r>
              <a:rPr lang="pt-BR" sz="1700" dirty="0"/>
              <a:t> </a:t>
            </a:r>
            <a:r>
              <a:rPr lang="pt-BR" sz="1700" dirty="0" err="1"/>
              <a:t>under</a:t>
            </a:r>
            <a:r>
              <a:rPr lang="pt-BR" sz="1700" dirty="0"/>
              <a:t> </a:t>
            </a:r>
            <a:r>
              <a:rPr lang="pt-BR" sz="1700" dirty="0" err="1"/>
              <a:t>Straw</a:t>
            </a:r>
            <a:r>
              <a:rPr lang="pt-BR" sz="1700" dirty="0"/>
              <a:t> </a:t>
            </a:r>
            <a:r>
              <a:rPr lang="pt-BR" sz="1700" dirty="0" err="1"/>
              <a:t>Mulch</a:t>
            </a:r>
            <a:r>
              <a:rPr lang="pt-BR" sz="1700" dirty="0"/>
              <a:t> </a:t>
            </a:r>
            <a:r>
              <a:rPr lang="pt-BR" sz="1700" dirty="0" err="1"/>
              <a:t>treatment</a:t>
            </a:r>
            <a:r>
              <a:rPr lang="pt-BR" sz="1700" dirty="0"/>
              <a:t>."</a:t>
            </a:r>
          </a:p>
          <a:p>
            <a:pPr marL="0" indent="0">
              <a:buNone/>
            </a:pPr>
            <a:endParaRPr lang="pt-BR" sz="1700"/>
          </a:p>
          <a:p>
            <a:pPr marL="0" indent="0">
              <a:buNone/>
            </a:pPr>
            <a:endParaRPr lang="pt-BR" sz="1700"/>
          </a:p>
          <a:p>
            <a:pPr marL="0" indent="0">
              <a:buNone/>
            </a:pPr>
            <a:r>
              <a:rPr lang="pt-BR" sz="1700" dirty="0" err="1"/>
              <a:t>Transitioning</a:t>
            </a:r>
            <a:r>
              <a:rPr lang="pt-BR" sz="1700" dirty="0"/>
              <a:t> </a:t>
            </a:r>
            <a:r>
              <a:rPr lang="pt-BR" sz="1700" dirty="0" err="1"/>
              <a:t>from</a:t>
            </a:r>
            <a:r>
              <a:rPr lang="pt-BR" sz="1700" dirty="0"/>
              <a:t> </a:t>
            </a:r>
            <a:r>
              <a:rPr lang="pt-BR" sz="1700" dirty="0" err="1"/>
              <a:t>plastic</a:t>
            </a:r>
            <a:r>
              <a:rPr lang="pt-BR" sz="1700" dirty="0"/>
              <a:t> </a:t>
            </a:r>
            <a:r>
              <a:rPr lang="pt-BR" sz="1700" dirty="0" err="1"/>
              <a:t>to</a:t>
            </a:r>
            <a:r>
              <a:rPr lang="pt-BR" sz="1700" dirty="0"/>
              <a:t> </a:t>
            </a:r>
            <a:r>
              <a:rPr lang="pt-BR" sz="1700" dirty="0" err="1"/>
              <a:t>straw</a:t>
            </a:r>
            <a:r>
              <a:rPr lang="pt-BR" sz="1700" dirty="0"/>
              <a:t> </a:t>
            </a:r>
            <a:r>
              <a:rPr lang="pt-BR" sz="1700" dirty="0" err="1"/>
              <a:t>mulch</a:t>
            </a:r>
            <a:r>
              <a:rPr lang="pt-BR" sz="1700" dirty="0"/>
              <a:t> are </a:t>
            </a:r>
            <a:r>
              <a:rPr lang="pt-BR" sz="1700" dirty="0" err="1"/>
              <a:t>promising</a:t>
            </a:r>
            <a:r>
              <a:rPr lang="pt-BR" sz="1700" dirty="0"/>
              <a:t> </a:t>
            </a:r>
            <a:r>
              <a:rPr lang="pt-BR" sz="1700" dirty="0" err="1"/>
              <a:t>strategy</a:t>
            </a:r>
            <a:r>
              <a:rPr lang="pt-BR" sz="1700" dirty="0"/>
              <a:t> for </a:t>
            </a:r>
            <a:r>
              <a:rPr lang="pt-BR" sz="1700" dirty="0" err="1"/>
              <a:t>the</a:t>
            </a:r>
            <a:r>
              <a:rPr lang="pt-BR" sz="1700" dirty="0"/>
              <a:t> NE </a:t>
            </a:r>
            <a:r>
              <a:rPr lang="pt-BR" sz="1700" dirty="0" err="1"/>
              <a:t>strawberry</a:t>
            </a:r>
            <a:r>
              <a:rPr lang="pt-BR" sz="1700" dirty="0"/>
              <a:t> </a:t>
            </a:r>
            <a:r>
              <a:rPr lang="pt-BR" sz="1700" dirty="0" err="1"/>
              <a:t>growers</a:t>
            </a:r>
            <a:r>
              <a:rPr lang="pt-BR" sz="1700" dirty="0"/>
              <a:t>.</a:t>
            </a:r>
          </a:p>
          <a:p>
            <a:pPr marL="342900" indent="-342900"/>
            <a:r>
              <a:rPr lang="pt-BR" sz="1700" dirty="0" err="1"/>
              <a:t>Enhacing</a:t>
            </a:r>
            <a:r>
              <a:rPr lang="pt-BR" sz="1700" dirty="0"/>
              <a:t> </a:t>
            </a:r>
            <a:r>
              <a:rPr lang="pt-BR" sz="1700" dirty="0" err="1"/>
              <a:t>production</a:t>
            </a:r>
          </a:p>
          <a:p>
            <a:r>
              <a:rPr lang="pt-BR" sz="1700" dirty="0"/>
              <a:t>  </a:t>
            </a:r>
            <a:r>
              <a:rPr lang="pt-BR" sz="1700" dirty="0" err="1"/>
              <a:t>Reducing</a:t>
            </a:r>
            <a:r>
              <a:rPr lang="pt-BR" sz="1700" dirty="0"/>
              <a:t> </a:t>
            </a:r>
            <a:r>
              <a:rPr lang="pt-BR" sz="1700" dirty="0" err="1"/>
              <a:t>plastics</a:t>
            </a:r>
          </a:p>
          <a:p>
            <a:endParaRPr lang="pt-BR" sz="1700"/>
          </a:p>
        </p:txBody>
      </p:sp>
      <p:pic>
        <p:nvPicPr>
          <p:cNvPr id="5" name="Picture 4" descr="Morangos em uma cesta">
            <a:extLst>
              <a:ext uri="{FF2B5EF4-FFF2-40B4-BE49-F238E27FC236}">
                <a16:creationId xmlns:a16="http://schemas.microsoft.com/office/drawing/2014/main" id="{44B1B1F9-CC0C-CDA0-5A98-9537EF3EDE8B}"/>
              </a:ext>
            </a:extLst>
          </p:cNvPr>
          <p:cNvPicPr>
            <a:picLocks noChangeAspect="1"/>
          </p:cNvPicPr>
          <p:nvPr/>
        </p:nvPicPr>
        <p:blipFill>
          <a:blip r:embed="rId2"/>
          <a:srcRect l="23984" r="19635" b="-6"/>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177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orangos em uma cesta">
            <a:extLst>
              <a:ext uri="{FF2B5EF4-FFF2-40B4-BE49-F238E27FC236}">
                <a16:creationId xmlns:a16="http://schemas.microsoft.com/office/drawing/2014/main" id="{48F79936-4FCA-4004-17C6-3D59B52FACAB}"/>
              </a:ext>
            </a:extLst>
          </p:cNvPr>
          <p:cNvPicPr>
            <a:picLocks noChangeAspect="1"/>
          </p:cNvPicPr>
          <p:nvPr/>
        </p:nvPicPr>
        <p:blipFill>
          <a:blip r:embed="rId2"/>
          <a:srcRect t="11597" r="3" b="3890"/>
          <a:stretch/>
        </p:blipFill>
        <p:spPr>
          <a:xfrm>
            <a:off x="-3447" y="-1"/>
            <a:ext cx="12195447" cy="6879745"/>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588352-818C-3FC5-C86B-C65759805949}"/>
              </a:ext>
            </a:extLst>
          </p:cNvPr>
          <p:cNvSpPr>
            <a:spLocks noGrp="1"/>
          </p:cNvSpPr>
          <p:nvPr>
            <p:ph type="title"/>
          </p:nvPr>
        </p:nvSpPr>
        <p:spPr>
          <a:xfrm>
            <a:off x="859028" y="4121944"/>
            <a:ext cx="7927785" cy="1620665"/>
          </a:xfrm>
        </p:spPr>
        <p:txBody>
          <a:bodyPr vert="horz" lIns="91440" tIns="45720" rIns="91440" bIns="45720" rtlCol="0" anchor="b">
            <a:normAutofit/>
          </a:bodyPr>
          <a:lstStyle/>
          <a:p>
            <a:r>
              <a:rPr lang="en-US" sz="4000">
                <a:solidFill>
                  <a:srgbClr val="FFFFFF"/>
                </a:solidFill>
              </a:rPr>
              <a:t>Thank you all! </a:t>
            </a:r>
          </a:p>
        </p:txBody>
      </p:sp>
      <p:sp>
        <p:nvSpPr>
          <p:cNvPr id="3" name="Espaço Reservado para Conteúdo 2">
            <a:extLst>
              <a:ext uri="{FF2B5EF4-FFF2-40B4-BE49-F238E27FC236}">
                <a16:creationId xmlns:a16="http://schemas.microsoft.com/office/drawing/2014/main" id="{855C9B33-1830-A1E4-63EF-DC29B064D588}"/>
              </a:ext>
            </a:extLst>
          </p:cNvPr>
          <p:cNvSpPr>
            <a:spLocks noGrp="1"/>
          </p:cNvSpPr>
          <p:nvPr>
            <p:ph idx="1"/>
          </p:nvPr>
        </p:nvSpPr>
        <p:spPr>
          <a:xfrm>
            <a:off x="859028" y="5737867"/>
            <a:ext cx="7942381" cy="618479"/>
          </a:xfrm>
        </p:spPr>
        <p:txBody>
          <a:bodyPr vert="horz" lIns="91440" tIns="45720" rIns="91440" bIns="45720" rtlCol="0" anchor="t">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204996889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Escritório">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8</Slides>
  <Notes>1</Notes>
  <HiddenSlides>0</HiddenSlides>
  <MMClips>0</MMClips>
  <ScaleCrop>false</ScaleCrop>
  <HeadingPairs>
    <vt:vector size="4" baseType="variant">
      <vt:variant>
        <vt:lpstr>Tema</vt:lpstr>
      </vt:variant>
      <vt:variant>
        <vt:i4>1</vt:i4>
      </vt:variant>
      <vt:variant>
        <vt:lpstr>Títulos de slides</vt:lpstr>
      </vt:variant>
      <vt:variant>
        <vt:i4>8</vt:i4>
      </vt:variant>
    </vt:vector>
  </HeadingPairs>
  <TitlesOfParts>
    <vt:vector size="9" baseType="lpstr">
      <vt:lpstr>Tema do Office</vt:lpstr>
      <vt:lpstr>Impact of Mulch on Strawberry Production</vt:lpstr>
      <vt:lpstr>Overview</vt:lpstr>
      <vt:lpstr>Data Analysis</vt:lpstr>
      <vt:lpstr>Data Analysis</vt:lpstr>
      <vt:lpstr>Statistical Analysis</vt:lpstr>
      <vt:lpstr>Statistical Analysis</vt:lpstr>
      <vt:lpstr>Conclusion</vt:lpstr>
      <vt:lpstr>Thank you all!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409</cp:revision>
  <dcterms:created xsi:type="dcterms:W3CDTF">2024-12-03T22:53:57Z</dcterms:created>
  <dcterms:modified xsi:type="dcterms:W3CDTF">2024-12-05T23:04:12Z</dcterms:modified>
</cp:coreProperties>
</file>